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3" r:id="rId5"/>
    <p:sldId id="259" r:id="rId6"/>
    <p:sldId id="261" r:id="rId7"/>
    <p:sldId id="260" r:id="rId8"/>
    <p:sldId id="264" r:id="rId9"/>
    <p:sldId id="265"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14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C0F34C9-69EA-4E1B-8395-03728D9195F6}" type="datetimeFigureOut">
              <a:rPr lang="ru-RU" smtClean="0"/>
              <a:t>19.02.2018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0B2102-19DD-4428-8AF3-E922C4793A11}" type="slidenum">
              <a:rPr lang="ru-RU" smtClean="0"/>
              <a:t>‹#›</a:t>
            </a:fld>
            <a:endParaRPr lang="ru-RU"/>
          </a:p>
        </p:txBody>
      </p:sp>
    </p:spTree>
    <p:extLst>
      <p:ext uri="{BB962C8B-B14F-4D97-AF65-F5344CB8AC3E}">
        <p14:creationId xmlns:p14="http://schemas.microsoft.com/office/powerpoint/2010/main" val="1257943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C0F34C9-69EA-4E1B-8395-03728D9195F6}" type="datetimeFigureOut">
              <a:rPr lang="ru-RU" smtClean="0"/>
              <a:t>19.02.2018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0B2102-19DD-4428-8AF3-E922C4793A11}" type="slidenum">
              <a:rPr lang="ru-RU" smtClean="0"/>
              <a:t>‹#›</a:t>
            </a:fld>
            <a:endParaRPr lang="ru-RU"/>
          </a:p>
        </p:txBody>
      </p:sp>
    </p:spTree>
    <p:extLst>
      <p:ext uri="{BB962C8B-B14F-4D97-AF65-F5344CB8AC3E}">
        <p14:creationId xmlns:p14="http://schemas.microsoft.com/office/powerpoint/2010/main" val="2542745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C0F34C9-69EA-4E1B-8395-03728D9195F6}" type="datetimeFigureOut">
              <a:rPr lang="ru-RU" smtClean="0"/>
              <a:t>19.02.2018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0B2102-19DD-4428-8AF3-E922C4793A11}" type="slidenum">
              <a:rPr lang="ru-RU" smtClean="0"/>
              <a:t>‹#›</a:t>
            </a:fld>
            <a:endParaRPr lang="ru-RU"/>
          </a:p>
        </p:txBody>
      </p:sp>
    </p:spTree>
    <p:extLst>
      <p:ext uri="{BB962C8B-B14F-4D97-AF65-F5344CB8AC3E}">
        <p14:creationId xmlns:p14="http://schemas.microsoft.com/office/powerpoint/2010/main" val="4130335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C0F34C9-69EA-4E1B-8395-03728D9195F6}" type="datetimeFigureOut">
              <a:rPr lang="ru-RU" smtClean="0"/>
              <a:t>19.02.2018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10B2102-19DD-4428-8AF3-E922C4793A11}" type="slidenum">
              <a:rPr lang="ru-RU" smtClean="0"/>
              <a:t>‹#›</a:t>
            </a:fld>
            <a:endParaRPr lang="ru-RU"/>
          </a:p>
        </p:txBody>
      </p:sp>
    </p:spTree>
    <p:extLst>
      <p:ext uri="{BB962C8B-B14F-4D97-AF65-F5344CB8AC3E}">
        <p14:creationId xmlns:p14="http://schemas.microsoft.com/office/powerpoint/2010/main" val="2670152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C0F34C9-69EA-4E1B-8395-03728D9195F6}" type="datetimeFigureOut">
              <a:rPr lang="ru-RU" smtClean="0"/>
              <a:t>19.02.2018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10B2102-19DD-4428-8AF3-E922C4793A11}" type="slidenum">
              <a:rPr lang="ru-RU" smtClean="0"/>
              <a:t>‹#›</a:t>
            </a:fld>
            <a:endParaRPr lang="ru-RU"/>
          </a:p>
        </p:txBody>
      </p:sp>
    </p:spTree>
    <p:extLst>
      <p:ext uri="{BB962C8B-B14F-4D97-AF65-F5344CB8AC3E}">
        <p14:creationId xmlns:p14="http://schemas.microsoft.com/office/powerpoint/2010/main" val="3964376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C0F34C9-69EA-4E1B-8395-03728D9195F6}" type="datetimeFigureOut">
              <a:rPr lang="ru-RU" smtClean="0"/>
              <a:t>19.02.2018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10B2102-19DD-4428-8AF3-E922C4793A11}" type="slidenum">
              <a:rPr lang="ru-RU" smtClean="0"/>
              <a:t>‹#›</a:t>
            </a:fld>
            <a:endParaRPr lang="ru-RU"/>
          </a:p>
        </p:txBody>
      </p:sp>
    </p:spTree>
    <p:extLst>
      <p:ext uri="{BB962C8B-B14F-4D97-AF65-F5344CB8AC3E}">
        <p14:creationId xmlns:p14="http://schemas.microsoft.com/office/powerpoint/2010/main" val="1269996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0F34C9-69EA-4E1B-8395-03728D9195F6}" type="datetimeFigureOut">
              <a:rPr lang="ru-RU" smtClean="0"/>
              <a:t>19.02.2018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10B2102-19DD-4428-8AF3-E922C4793A11}" type="slidenum">
              <a:rPr lang="ru-RU" smtClean="0"/>
              <a:t>‹#›</a:t>
            </a:fld>
            <a:endParaRPr lang="ru-RU"/>
          </a:p>
        </p:txBody>
      </p:sp>
    </p:spTree>
    <p:extLst>
      <p:ext uri="{BB962C8B-B14F-4D97-AF65-F5344CB8AC3E}">
        <p14:creationId xmlns:p14="http://schemas.microsoft.com/office/powerpoint/2010/main" val="523737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C0F34C9-69EA-4E1B-8395-03728D9195F6}" type="datetimeFigureOut">
              <a:rPr lang="ru-RU" smtClean="0"/>
              <a:t>19.02.2018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10B2102-19DD-4428-8AF3-E922C4793A11}" type="slidenum">
              <a:rPr lang="ru-RU" smtClean="0"/>
              <a:t>‹#›</a:t>
            </a:fld>
            <a:endParaRPr lang="ru-RU"/>
          </a:p>
        </p:txBody>
      </p:sp>
    </p:spTree>
    <p:extLst>
      <p:ext uri="{BB962C8B-B14F-4D97-AF65-F5344CB8AC3E}">
        <p14:creationId xmlns:p14="http://schemas.microsoft.com/office/powerpoint/2010/main" val="2540013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C0F34C9-69EA-4E1B-8395-03728D9195F6}" type="datetimeFigureOut">
              <a:rPr lang="ru-RU" smtClean="0"/>
              <a:t>19.02.2018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10B2102-19DD-4428-8AF3-E922C4793A11}" type="slidenum">
              <a:rPr lang="ru-RU" smtClean="0"/>
              <a:t>‹#›</a:t>
            </a:fld>
            <a:endParaRPr lang="ru-RU"/>
          </a:p>
        </p:txBody>
      </p:sp>
    </p:spTree>
    <p:extLst>
      <p:ext uri="{BB962C8B-B14F-4D97-AF65-F5344CB8AC3E}">
        <p14:creationId xmlns:p14="http://schemas.microsoft.com/office/powerpoint/2010/main" val="346441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C0F34C9-69EA-4E1B-8395-03728D9195F6}" type="datetimeFigureOut">
              <a:rPr lang="ru-RU" smtClean="0"/>
              <a:t>19.02.2018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0B2102-19DD-4428-8AF3-E922C4793A11}" type="slidenum">
              <a:rPr lang="ru-RU" smtClean="0"/>
              <a:t>‹#›</a:t>
            </a:fld>
            <a:endParaRPr lang="ru-RU"/>
          </a:p>
        </p:txBody>
      </p:sp>
    </p:spTree>
    <p:extLst>
      <p:ext uri="{BB962C8B-B14F-4D97-AF65-F5344CB8AC3E}">
        <p14:creationId xmlns:p14="http://schemas.microsoft.com/office/powerpoint/2010/main" val="2052368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C0F34C9-69EA-4E1B-8395-03728D9195F6}" type="datetimeFigureOut">
              <a:rPr lang="ru-RU" smtClean="0"/>
              <a:t>19.02.2018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0B2102-19DD-4428-8AF3-E922C4793A11}" type="slidenum">
              <a:rPr lang="ru-RU" smtClean="0"/>
              <a:t>‹#›</a:t>
            </a:fld>
            <a:endParaRPr lang="ru-RU"/>
          </a:p>
        </p:txBody>
      </p:sp>
    </p:spTree>
    <p:extLst>
      <p:ext uri="{BB962C8B-B14F-4D97-AF65-F5344CB8AC3E}">
        <p14:creationId xmlns:p14="http://schemas.microsoft.com/office/powerpoint/2010/main" val="3729073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0F34C9-69EA-4E1B-8395-03728D9195F6}" type="datetimeFigureOut">
              <a:rPr lang="ru-RU" smtClean="0"/>
              <a:t>19.02.2018</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0B2102-19DD-4428-8AF3-E922C4793A11}" type="slidenum">
              <a:rPr lang="ru-RU" smtClean="0"/>
              <a:t>‹#›</a:t>
            </a:fld>
            <a:endParaRPr lang="ru-RU"/>
          </a:p>
        </p:txBody>
      </p:sp>
    </p:spTree>
    <p:extLst>
      <p:ext uri="{BB962C8B-B14F-4D97-AF65-F5344CB8AC3E}">
        <p14:creationId xmlns:p14="http://schemas.microsoft.com/office/powerpoint/2010/main" val="21588698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37668" cy="6858000"/>
          </a:xfrm>
          <a:prstGeom prst="rect">
            <a:avLst/>
          </a:prstGeom>
        </p:spPr>
      </p:pic>
      <p:sp>
        <p:nvSpPr>
          <p:cNvPr id="2" name="Заголовок 1"/>
          <p:cNvSpPr>
            <a:spLocks noGrp="1"/>
          </p:cNvSpPr>
          <p:nvPr>
            <p:ph type="ctrTitle"/>
          </p:nvPr>
        </p:nvSpPr>
        <p:spPr>
          <a:xfrm>
            <a:off x="627215" y="1884363"/>
            <a:ext cx="6078384" cy="1357601"/>
          </a:xfrm>
        </p:spPr>
        <p:txBody>
          <a:bodyPr>
            <a:normAutofit/>
          </a:bodyPr>
          <a:lstStyle/>
          <a:p>
            <a:r>
              <a:rPr lang="kk-KZ" sz="2800" b="1" u="sng" dirty="0" smtClean="0">
                <a:solidFill>
                  <a:schemeClr val="bg1"/>
                </a:solidFill>
                <a:latin typeface="Times New Roman" panose="02020603050405020304" pitchFamily="18" charset="0"/>
                <a:cs typeface="Times New Roman" panose="02020603050405020304" pitchFamily="18" charset="0"/>
              </a:rPr>
              <a:t>ЖОЛ-ЖӨНДЕУ ЖҰМЫСТАРЫНЫҢ ТҮРГЕ БӨЛІНУІ</a:t>
            </a:r>
            <a:endParaRPr lang="ru-RU" sz="2800" dirty="0">
              <a:solidFill>
                <a:schemeClr val="bg1"/>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987434" y="3629747"/>
            <a:ext cx="6858000" cy="1655762"/>
          </a:xfrm>
          <a:solidFill>
            <a:srgbClr val="FFFF00"/>
          </a:solidFill>
        </p:spPr>
        <p:txBody>
          <a:bodyPr>
            <a:normAutofit fontScale="77500" lnSpcReduction="20000"/>
          </a:bodyPr>
          <a:lstStyle/>
          <a:p>
            <a:r>
              <a:rPr lang="ru-RU" b="1" dirty="0"/>
              <a:t>Об утверждении классификации видов работ, выполняемых при содержании, текущем, среднем и капитальном ремонтах автомобильных дорог общего пользования</a:t>
            </a:r>
            <a:endParaRPr lang="ru-RU" dirty="0"/>
          </a:p>
          <a:p>
            <a:r>
              <a:rPr lang="ru-RU" dirty="0"/>
              <a:t>Приказ Министра транспорта и коммуникаций Республики Казахстан от 24 января 2014 года № 56. Зарегистрирован в Министерстве юстиции Республики Казахстан 27 февраля 2014 года № 9176</a:t>
            </a:r>
            <a:endParaRPr lang="ru-RU" dirty="0"/>
          </a:p>
        </p:txBody>
      </p:sp>
    </p:spTree>
    <p:extLst>
      <p:ext uri="{BB962C8B-B14F-4D97-AF65-F5344CB8AC3E}">
        <p14:creationId xmlns:p14="http://schemas.microsoft.com/office/powerpoint/2010/main" val="2336493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3" name="Объект 2"/>
          <p:cNvSpPr>
            <a:spLocks noGrp="1"/>
          </p:cNvSpPr>
          <p:nvPr>
            <p:ph idx="1"/>
          </p:nvPr>
        </p:nvSpPr>
        <p:spPr>
          <a:xfrm>
            <a:off x="628650" y="1066800"/>
            <a:ext cx="7886700" cy="5292436"/>
          </a:xfrm>
        </p:spPr>
        <p:txBody>
          <a:bodyPr>
            <a:normAutofit fontScale="62500" lnSpcReduction="20000"/>
          </a:bodyPr>
          <a:lstStyle/>
          <a:p>
            <a:pPr marL="0" indent="432000" algn="just">
              <a:buNone/>
            </a:pPr>
            <a:r>
              <a:rPr lang="kk-KZ" sz="3500" b="1" i="1" dirty="0">
                <a:latin typeface="Times New Roman" panose="02020603050405020304" pitchFamily="18" charset="0"/>
                <a:cs typeface="Times New Roman" panose="02020603050405020304" pitchFamily="18" charset="0"/>
              </a:rPr>
              <a:t>Жолды күту</a:t>
            </a:r>
            <a:r>
              <a:rPr lang="kk-KZ" sz="3500" i="1" dirty="0">
                <a:latin typeface="Times New Roman" panose="02020603050405020304" pitchFamily="18" charset="0"/>
                <a:cs typeface="Times New Roman" panose="02020603050405020304" pitchFamily="18" charset="0"/>
              </a:rPr>
              <a:t> </a:t>
            </a:r>
            <a:r>
              <a:rPr lang="kk-KZ" sz="3500" dirty="0">
                <a:latin typeface="Times New Roman" panose="02020603050405020304" pitchFamily="18" charset="0"/>
                <a:cs typeface="Times New Roman" panose="02020603050405020304" pitchFamily="18" charset="0"/>
              </a:rPr>
              <a:t>– жыл бойы орындалатын жолды күтуге, профилактикалауға және ұсақ деформацияларды жоюға және жөндеуге бағытталған, жолдың көліктік эксплуатациялық сапасын сақтауға арналған қозғалысты ұйымдастыру және реттеу жұмыстарының жиынтығы. Сондықтан күту жұмыстарының құрамына көлемі аз ағымды жөндеу жұмыстары кіреді</a:t>
            </a:r>
            <a:r>
              <a:rPr lang="kk-KZ" sz="3500" dirty="0" smtClean="0">
                <a:latin typeface="Times New Roman" panose="02020603050405020304" pitchFamily="18" charset="0"/>
                <a:cs typeface="Times New Roman" panose="02020603050405020304" pitchFamily="18" charset="0"/>
              </a:rPr>
              <a:t>.</a:t>
            </a:r>
          </a:p>
          <a:p>
            <a:pPr marL="0" indent="432000" algn="just">
              <a:buNone/>
            </a:pPr>
            <a:r>
              <a:rPr lang="kk-KZ" sz="3500" b="1" i="1" dirty="0">
                <a:latin typeface="Times New Roman" panose="02020603050405020304" pitchFamily="18" charset="0"/>
                <a:cs typeface="Times New Roman" panose="02020603050405020304" pitchFamily="18" charset="0"/>
              </a:rPr>
              <a:t>Ағымдық жөндеу жұмыстары</a:t>
            </a:r>
            <a:r>
              <a:rPr lang="kk-KZ" sz="3500" dirty="0">
                <a:latin typeface="Times New Roman" panose="02020603050405020304" pitchFamily="18" charset="0"/>
                <a:cs typeface="Times New Roman" panose="02020603050405020304" pitchFamily="18" charset="0"/>
              </a:rPr>
              <a:t> – топырақ үйiндiciнде кездесетiн кiшкене ақауларды түзету, жүру бөлiгiнiң көлденең қимасын қалпына келтiру, жол жамылғысындағы ұcақ деформациялар мен бұзылуларды жөндеу, жеке участкелерде жол кедiр-бұдырлығын қалпына келтiру.</a:t>
            </a:r>
            <a:endParaRPr lang="ru-RU" sz="3500" dirty="0">
              <a:latin typeface="Times New Roman" panose="02020603050405020304" pitchFamily="18" charset="0"/>
              <a:cs typeface="Times New Roman" panose="02020603050405020304" pitchFamily="18" charset="0"/>
            </a:endParaRPr>
          </a:p>
          <a:p>
            <a:pPr marL="0" indent="432000" algn="just">
              <a:buNone/>
            </a:pPr>
            <a:r>
              <a:rPr lang="kk-KZ" sz="3500" dirty="0">
                <a:latin typeface="Times New Roman" panose="02020603050405020304" pitchFamily="18" charset="0"/>
                <a:cs typeface="Times New Roman" panose="02020603050405020304" pitchFamily="18" charset="0"/>
              </a:rPr>
              <a:t>Ағымды жөндеу – бүкіл жол ұзындығын бойлай бір жылдың ішінде өткізілетін жол мен оның құрылымдарның ұсақ ақауларын ескерту және жедел жөндеу мақсатымен орындалатын жұмыстар.</a:t>
            </a:r>
            <a:endParaRPr lang="ru-RU" sz="3500" dirty="0">
              <a:latin typeface="Times New Roman" panose="02020603050405020304" pitchFamily="18" charset="0"/>
              <a:cs typeface="Times New Roman" panose="02020603050405020304" pitchFamily="18" charset="0"/>
            </a:endParaRPr>
          </a:p>
          <a:p>
            <a:pPr marL="0" indent="432000" algn="just">
              <a:buNone/>
            </a:pPr>
            <a:r>
              <a:rPr lang="kk-KZ" sz="3500" dirty="0">
                <a:latin typeface="Times New Roman" panose="02020603050405020304" pitchFamily="18" charset="0"/>
                <a:cs typeface="Times New Roman" panose="02020603050405020304" pitchFamily="18" charset="0"/>
              </a:rPr>
              <a:t>Автомобиль жолдарының ағымдық жөндеу жұмыстары ақаулар тіздемесі негізінде құрастырылған және үздіксіз көзбен бақылау арқылы тексерулердің нәтижесінде негізделіп отырады.</a:t>
            </a:r>
            <a:endParaRPr lang="ru-RU" sz="3500" dirty="0">
              <a:latin typeface="Times New Roman" panose="02020603050405020304" pitchFamily="18"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2810973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3" name="Объект 2"/>
          <p:cNvSpPr>
            <a:spLocks noGrp="1"/>
          </p:cNvSpPr>
          <p:nvPr>
            <p:ph idx="1"/>
          </p:nvPr>
        </p:nvSpPr>
        <p:spPr>
          <a:xfrm>
            <a:off x="628649" y="1496292"/>
            <a:ext cx="7886700" cy="4516582"/>
          </a:xfrm>
        </p:spPr>
        <p:txBody>
          <a:bodyPr>
            <a:normAutofit fontScale="92500" lnSpcReduction="10000"/>
          </a:bodyPr>
          <a:lstStyle/>
          <a:p>
            <a:pPr marL="0" indent="432000" algn="just">
              <a:buNone/>
            </a:pPr>
            <a:r>
              <a:rPr lang="kk-KZ" sz="2400" b="1" i="1" dirty="0">
                <a:latin typeface="Times New Roman" panose="02020603050405020304" pitchFamily="18" charset="0"/>
                <a:cs typeface="Times New Roman" panose="02020603050405020304" pitchFamily="18" charset="0"/>
              </a:rPr>
              <a:t>Орташа жөндеу жұмыстары</a:t>
            </a:r>
            <a:r>
              <a:rPr lang="kk-KZ" sz="2400" dirty="0">
                <a:latin typeface="Times New Roman" panose="02020603050405020304" pitchFamily="18" charset="0"/>
                <a:cs typeface="Times New Roman" panose="02020603050405020304" pitchFamily="18" charset="0"/>
              </a:rPr>
              <a:t> – топырақ үйiндiciнде кездесетiн кiшкене ақауларды түзету, жүру бөлiгiнiң көлденең қимасын қалпына келтiру, жол жамылғысындағы ұcақ деформациялар мен бұзылуларды жөндеу, жеке телімдерде жол кедiр-бұдырлығын қалпына келтiру.</a:t>
            </a:r>
            <a:endParaRPr lang="ru-RU" sz="2400" dirty="0">
              <a:latin typeface="Times New Roman" panose="02020603050405020304" pitchFamily="18" charset="0"/>
              <a:cs typeface="Times New Roman" panose="02020603050405020304" pitchFamily="18" charset="0"/>
            </a:endParaRPr>
          </a:p>
          <a:p>
            <a:pPr marL="0" indent="432000" algn="just">
              <a:buNone/>
            </a:pPr>
            <a:r>
              <a:rPr lang="kk-KZ" sz="2400" b="1" i="1" dirty="0" smtClean="0">
                <a:latin typeface="Times New Roman" panose="02020603050405020304" pitchFamily="18" charset="0"/>
                <a:cs typeface="Times New Roman" panose="02020603050405020304" pitchFamily="18" charset="0"/>
              </a:rPr>
              <a:t>Күрделі </a:t>
            </a:r>
            <a:r>
              <a:rPr lang="kk-KZ" sz="2400" b="1" i="1" dirty="0">
                <a:latin typeface="Times New Roman" panose="02020603050405020304" pitchFamily="18" charset="0"/>
                <a:cs typeface="Times New Roman" panose="02020603050405020304" pitchFamily="18" charset="0"/>
              </a:rPr>
              <a:t>жөндеу жұмыстары</a:t>
            </a:r>
            <a:r>
              <a:rPr lang="kk-KZ" sz="2400" dirty="0">
                <a:latin typeface="Times New Roman" panose="02020603050405020304" pitchFamily="18" charset="0"/>
                <a:cs typeface="Times New Roman" panose="02020603050405020304" pitchFamily="18" charset="0"/>
              </a:rPr>
              <a:t> – берiлген жол санаты нормасына дейiн топырақ үйiндiciнiң геометриялық параметрлерiн жеткiзiп түзету, су өткiзгiш құрылымдарды қайта жаңарту, жаңа салынатын телімдерде жаңа жол жамылғысын тұрғызу және т.б.</a:t>
            </a:r>
            <a:endParaRPr lang="ru-RU" sz="2400" dirty="0">
              <a:latin typeface="Times New Roman" panose="02020603050405020304" pitchFamily="18" charset="0"/>
              <a:cs typeface="Times New Roman" panose="02020603050405020304" pitchFamily="18" charset="0"/>
            </a:endParaRPr>
          </a:p>
          <a:p>
            <a:pPr marL="0" indent="432000" algn="just">
              <a:buNone/>
            </a:pPr>
            <a:r>
              <a:rPr lang="kk-KZ" sz="2400" b="1" i="1" dirty="0">
                <a:latin typeface="Times New Roman" panose="02020603050405020304" pitchFamily="18" charset="0"/>
                <a:cs typeface="Times New Roman" panose="02020603050405020304" pitchFamily="18" charset="0"/>
              </a:rPr>
              <a:t>Қайта жаңарту жұмыстары</a:t>
            </a:r>
            <a:r>
              <a:rPr lang="kk-KZ" sz="2400" i="1" dirty="0">
                <a:latin typeface="Times New Roman" panose="02020603050405020304" pitchFamily="18" charset="0"/>
                <a:cs typeface="Times New Roman" panose="02020603050405020304" pitchFamily="18" charset="0"/>
              </a:rPr>
              <a:t> – </a:t>
            </a:r>
            <a:r>
              <a:rPr lang="kk-KZ" sz="2400" dirty="0">
                <a:latin typeface="Times New Roman" panose="02020603050405020304" pitchFamily="18" charset="0"/>
                <a:cs typeface="Times New Roman" panose="02020603050405020304" pitchFamily="18" charset="0"/>
              </a:rPr>
              <a:t>топырақ үйiндiciн ұлғайту, көру қашықтығын қамтамасыз ету, бұрылу бұрыштарын өciру, жолды түзету, жол жамылғысын күшейту және ұлғайту, қайта жаңартылған телімдерде жаңа жол жамылғысын тұрғызу.</a:t>
            </a:r>
            <a:endParaRPr lang="ru-RU" sz="2400" dirty="0">
              <a:latin typeface="Times New Roman" panose="02020603050405020304" pitchFamily="18"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1763875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2" name="Заголовок 1"/>
          <p:cNvSpPr>
            <a:spLocks noGrp="1"/>
          </p:cNvSpPr>
          <p:nvPr>
            <p:ph type="title"/>
          </p:nvPr>
        </p:nvSpPr>
        <p:spPr>
          <a:xfrm>
            <a:off x="628650" y="662133"/>
            <a:ext cx="7886700" cy="964910"/>
          </a:xfrm>
        </p:spPr>
        <p:txBody>
          <a:bodyPr>
            <a:normAutofit/>
          </a:bodyPr>
          <a:lstStyle/>
          <a:p>
            <a:r>
              <a:rPr lang="kk-KZ" sz="2400" u="sng" dirty="0">
                <a:latin typeface="Times New Roman" panose="02020603050405020304" pitchFamily="18" charset="0"/>
                <a:cs typeface="Times New Roman" panose="02020603050405020304" pitchFamily="18" charset="0"/>
              </a:rPr>
              <a:t>Автомобиль жолдарын және жол құрылымдарын жөндеу жұмыстары</a:t>
            </a:r>
            <a:endParaRPr lang="ru-RU" sz="2400" u="sng"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28650" y="1627042"/>
            <a:ext cx="7886700" cy="4732193"/>
          </a:xfrm>
        </p:spPr>
        <p:txBody>
          <a:bodyPr>
            <a:normAutofit fontScale="85000" lnSpcReduction="20000"/>
          </a:bodyPr>
          <a:lstStyle/>
          <a:p>
            <a:pPr marL="0" indent="0">
              <a:buNone/>
            </a:pPr>
            <a:r>
              <a:rPr lang="kk-KZ" u="sng" dirty="0">
                <a:latin typeface="Times New Roman" panose="02020603050405020304" pitchFamily="18" charset="0"/>
                <a:cs typeface="Times New Roman" panose="02020603050405020304" pitchFamily="18" charset="0"/>
              </a:rPr>
              <a:t>Жолға бөлінген жолақ, топырақ үйіндісі және су әкету жүйелері бойынша</a:t>
            </a:r>
            <a:r>
              <a:rPr lang="kk-KZ"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lvl="1"/>
            <a:r>
              <a:rPr lang="kk-KZ" dirty="0">
                <a:latin typeface="Times New Roman" panose="02020603050405020304" pitchFamily="18" charset="0"/>
                <a:cs typeface="Times New Roman" panose="02020603050405020304" pitchFamily="18" charset="0"/>
              </a:rPr>
              <a:t>шайылған, бұзылған телімдерді қалпына келтіру, соның ішінде ісінген телімдерді жөндеу;</a:t>
            </a:r>
            <a:endParaRPr lang="ru-RU" sz="2000" dirty="0">
              <a:latin typeface="Times New Roman" panose="02020603050405020304" pitchFamily="18" charset="0"/>
              <a:cs typeface="Times New Roman" panose="02020603050405020304" pitchFamily="18" charset="0"/>
            </a:endParaRPr>
          </a:p>
          <a:p>
            <a:pPr lvl="1"/>
            <a:r>
              <a:rPr lang="kk-KZ" dirty="0">
                <a:latin typeface="Times New Roman" panose="02020603050405020304" pitchFamily="18" charset="0"/>
                <a:cs typeface="Times New Roman" panose="02020603050405020304" pitchFamily="18" charset="0"/>
              </a:rPr>
              <a:t>қарға басылған, ісінген, сумен шайылған телімдерде үйіндіні көтеру;</a:t>
            </a:r>
            <a:endParaRPr lang="ru-RU" sz="2000" dirty="0">
              <a:latin typeface="Times New Roman" panose="02020603050405020304" pitchFamily="18" charset="0"/>
              <a:cs typeface="Times New Roman" panose="02020603050405020304" pitchFamily="18" charset="0"/>
            </a:endParaRPr>
          </a:p>
          <a:p>
            <a:pPr lvl="1"/>
            <a:r>
              <a:rPr lang="kk-KZ" dirty="0">
                <a:latin typeface="Times New Roman" panose="02020603050405020304" pitchFamily="18" charset="0"/>
                <a:cs typeface="Times New Roman" panose="02020603050405020304" pitchFamily="18" charset="0"/>
              </a:rPr>
              <a:t>топырақ үйіндісінің орнықтлығын қамтамасыз ететін беріктіру және басқа да жұмыстар;</a:t>
            </a:r>
            <a:endParaRPr lang="ru-RU" sz="2000" dirty="0">
              <a:latin typeface="Times New Roman" panose="02020603050405020304" pitchFamily="18" charset="0"/>
              <a:cs typeface="Times New Roman" panose="02020603050405020304" pitchFamily="18" charset="0"/>
            </a:endParaRPr>
          </a:p>
          <a:p>
            <a:pPr lvl="1"/>
            <a:r>
              <a:rPr lang="kk-KZ" dirty="0">
                <a:latin typeface="Times New Roman" panose="02020603050405020304" pitchFamily="18" charset="0"/>
                <a:cs typeface="Times New Roman" panose="02020603050405020304" pitchFamily="18" charset="0"/>
              </a:rPr>
              <a:t>қармен басылған қазыңдыларды ашу, аккумуляциялық сөре жасау, қазыңды құламаларын кесу арқылы көріну қашықтығын қамтамасыз ету, құламалар шайылмас үшін және келетін қардан қорғау үшін топырақтан банкеттер мен бермалар тұрғызу;</a:t>
            </a:r>
            <a:endParaRPr lang="ru-RU" sz="2000" dirty="0">
              <a:latin typeface="Times New Roman" panose="02020603050405020304" pitchFamily="18" charset="0"/>
              <a:cs typeface="Times New Roman" panose="02020603050405020304" pitchFamily="18" charset="0"/>
            </a:endParaRPr>
          </a:p>
          <a:p>
            <a:pPr lvl="1"/>
            <a:r>
              <a:rPr lang="kk-KZ" dirty="0">
                <a:latin typeface="Times New Roman" panose="02020603050405020304" pitchFamily="18" charset="0"/>
                <a:cs typeface="Times New Roman" panose="02020603050405020304" pitchFamily="18" charset="0"/>
              </a:rPr>
              <a:t>қиылыстар мен түйісулерде, аялдамаларға арналған алаңдарда топырақ үйіндісі мен су әкету жүйелерін қалпына келтіру;</a:t>
            </a:r>
            <a:endParaRPr lang="ru-RU" sz="2000" dirty="0">
              <a:latin typeface="Times New Roman" panose="02020603050405020304" pitchFamily="18" charset="0"/>
              <a:cs typeface="Times New Roman" panose="02020603050405020304" pitchFamily="18" charset="0"/>
            </a:endParaRPr>
          </a:p>
          <a:p>
            <a:pPr lvl="1"/>
            <a:r>
              <a:rPr lang="kk-KZ" dirty="0">
                <a:latin typeface="Times New Roman" panose="02020603050405020304" pitchFamily="18" charset="0"/>
                <a:cs typeface="Times New Roman" panose="02020603050405020304" pitchFamily="18" charset="0"/>
              </a:rPr>
              <a:t>дренаж, қорғаныс және беріктіргіш құрылымдарды түзету және қалпына келтіру</a:t>
            </a:r>
            <a:r>
              <a:rPr lang="kk-KZ" dirty="0" smtClean="0">
                <a:latin typeface="Times New Roman" panose="02020603050405020304" pitchFamily="18" charset="0"/>
                <a:cs typeface="Times New Roman" panose="02020603050405020304" pitchFamily="18" charset="0"/>
              </a:rPr>
              <a:t>;</a:t>
            </a:r>
          </a:p>
          <a:p>
            <a:pPr lvl="1"/>
            <a:r>
              <a:rPr lang="kk-KZ" sz="2000" dirty="0">
                <a:latin typeface="Times New Roman" panose="02020603050405020304" pitchFamily="18" charset="0"/>
                <a:cs typeface="Times New Roman" panose="02020603050405020304" pitchFamily="18" charset="0"/>
              </a:rPr>
              <a:t>жол жағасын жөндеу және беріктіру;</a:t>
            </a:r>
            <a:endParaRPr lang="ru-RU" sz="2000" dirty="0">
              <a:latin typeface="Times New Roman" panose="02020603050405020304" pitchFamily="18" charset="0"/>
              <a:cs typeface="Times New Roman" panose="02020603050405020304" pitchFamily="18" charset="0"/>
            </a:endParaRPr>
          </a:p>
          <a:p>
            <a:pPr lvl="1"/>
            <a:endParaRPr lang="ru-RU" sz="2000" dirty="0"/>
          </a:p>
        </p:txBody>
      </p:sp>
    </p:spTree>
    <p:extLst>
      <p:ext uri="{BB962C8B-B14F-4D97-AF65-F5344CB8AC3E}">
        <p14:creationId xmlns:p14="http://schemas.microsoft.com/office/powerpoint/2010/main" val="2265458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2" name="Заголовок 1"/>
          <p:cNvSpPr>
            <a:spLocks noGrp="1"/>
          </p:cNvSpPr>
          <p:nvPr>
            <p:ph type="title"/>
          </p:nvPr>
        </p:nvSpPr>
        <p:spPr>
          <a:xfrm>
            <a:off x="628649" y="860715"/>
            <a:ext cx="7886700" cy="964910"/>
          </a:xfrm>
        </p:spPr>
        <p:txBody>
          <a:bodyPr>
            <a:normAutofit/>
          </a:bodyPr>
          <a:lstStyle/>
          <a:p>
            <a:r>
              <a:rPr lang="kk-KZ" sz="2400" u="sng" dirty="0">
                <a:latin typeface="Times New Roman" panose="02020603050405020304" pitchFamily="18" charset="0"/>
                <a:cs typeface="Times New Roman" panose="02020603050405020304" pitchFamily="18" charset="0"/>
              </a:rPr>
              <a:t>Автомобиль жолдарын және жол құрылымдарын жөндеу жұмыстары</a:t>
            </a:r>
            <a:endParaRPr lang="ru-RU" sz="2400" u="sng"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92500" lnSpcReduction="20000"/>
          </a:bodyPr>
          <a:lstStyle/>
          <a:p>
            <a:pPr marL="0" indent="0">
              <a:buNone/>
            </a:pPr>
            <a:r>
              <a:rPr lang="kk-KZ" u="sng" dirty="0">
                <a:latin typeface="Times New Roman" panose="02020603050405020304" pitchFamily="18" charset="0"/>
                <a:cs typeface="Times New Roman" panose="02020603050405020304" pitchFamily="18" charset="0"/>
              </a:rPr>
              <a:t>Жол жамылғылары бойынша:</a:t>
            </a:r>
            <a:endParaRPr lang="ru-RU" sz="2400" dirty="0">
              <a:latin typeface="Times New Roman" panose="02020603050405020304" pitchFamily="18" charset="0"/>
              <a:cs typeface="Times New Roman" panose="02020603050405020304" pitchFamily="18" charset="0"/>
            </a:endParaRPr>
          </a:p>
          <a:p>
            <a:pPr lvl="1"/>
            <a:r>
              <a:rPr lang="kk-KZ" dirty="0">
                <a:latin typeface="Times New Roman" panose="02020603050405020304" pitchFamily="18" charset="0"/>
                <a:cs typeface="Times New Roman" panose="02020603050405020304" pitchFamily="18" charset="0"/>
              </a:rPr>
              <a:t>қажетті тегістілік пен кедір-бұдырлықты қамтамасыз ету үшін жол төсемесінің тозған беткі қабатын қалпына келтіру, ескі жамылғы материалдарын қайта қолдану қолдану тәсілдерімен төсемені қалпына келтіру;</a:t>
            </a:r>
            <a:endParaRPr lang="ru-RU" sz="2000" dirty="0">
              <a:latin typeface="Times New Roman" panose="02020603050405020304" pitchFamily="18" charset="0"/>
              <a:cs typeface="Times New Roman" panose="02020603050405020304" pitchFamily="18" charset="0"/>
            </a:endParaRPr>
          </a:p>
          <a:p>
            <a:pPr lvl="1"/>
            <a:r>
              <a:rPr lang="kk-KZ" dirty="0">
                <a:latin typeface="Times New Roman" panose="02020603050405020304" pitchFamily="18" charset="0"/>
                <a:cs typeface="Times New Roman" panose="02020603050405020304" pitchFamily="18" charset="0"/>
              </a:rPr>
              <a:t>барлық типті жол жамылғыларында беттік өндеу тәсілімен қорғаныс және тозу қабатын тұрғызу;</a:t>
            </a:r>
            <a:endParaRPr lang="ru-RU" sz="2000" dirty="0">
              <a:latin typeface="Times New Roman" panose="02020603050405020304" pitchFamily="18" charset="0"/>
              <a:cs typeface="Times New Roman" panose="02020603050405020304" pitchFamily="18" charset="0"/>
            </a:endParaRPr>
          </a:p>
          <a:p>
            <a:pPr lvl="1"/>
            <a:r>
              <a:rPr lang="kk-KZ" dirty="0">
                <a:latin typeface="Times New Roman" panose="02020603050405020304" pitchFamily="18" charset="0"/>
                <a:cs typeface="Times New Roman" panose="02020603050405020304" pitchFamily="18" charset="0"/>
              </a:rPr>
              <a:t>тереңдігі 45 мм-ге дейінгі дөнгелек іздері мен басқа да тегіссіздіктерді беткі фрезалау тәсілімен жою, жаңа қабат немесе беттік өндеу қабатын тұрғызу;</a:t>
            </a:r>
            <a:endParaRPr lang="ru-RU" sz="2000" dirty="0">
              <a:latin typeface="Times New Roman" panose="02020603050405020304" pitchFamily="18" charset="0"/>
              <a:cs typeface="Times New Roman" panose="02020603050405020304" pitchFamily="18" charset="0"/>
            </a:endParaRPr>
          </a:p>
          <a:p>
            <a:pPr lvl="1"/>
            <a:r>
              <a:rPr lang="kk-KZ" dirty="0">
                <a:latin typeface="Times New Roman" panose="02020603050405020304" pitchFamily="18" charset="0"/>
                <a:cs typeface="Times New Roman" panose="02020603050405020304" pitchFamily="18" charset="0"/>
              </a:rPr>
              <a:t>шағыл немесе қиыршық тасты жол жамылғыларында қиманы қалпына келтіру және күшейту (1км жол ұзындығына 500м</a:t>
            </a:r>
            <a:r>
              <a:rPr lang="kk-KZ" baseline="30000" dirty="0">
                <a:latin typeface="Times New Roman" panose="02020603050405020304" pitchFamily="18" charset="0"/>
                <a:cs typeface="Times New Roman" panose="02020603050405020304" pitchFamily="18" charset="0"/>
              </a:rPr>
              <a:t>3</a:t>
            </a:r>
            <a:r>
              <a:rPr lang="kk-KZ" dirty="0">
                <a:latin typeface="Times New Roman" panose="02020603050405020304" pitchFamily="18" charset="0"/>
                <a:cs typeface="Times New Roman" panose="02020603050405020304" pitchFamily="18" charset="0"/>
              </a:rPr>
              <a:t> жаға материал қосу арқылы</a:t>
            </a:r>
            <a:r>
              <a:rPr lang="kk-KZ" dirty="0" smtClean="0">
                <a:latin typeface="Times New Roman" panose="02020603050405020304" pitchFamily="18" charset="0"/>
                <a:cs typeface="Times New Roman" panose="02020603050405020304" pitchFamily="18" charset="0"/>
              </a:rPr>
              <a:t>);</a:t>
            </a:r>
          </a:p>
          <a:p>
            <a:pPr lvl="1"/>
            <a:r>
              <a:rPr lang="kk-KZ" sz="2200" dirty="0">
                <a:latin typeface="Times New Roman" panose="02020603050405020304" pitchFamily="18" charset="0"/>
                <a:cs typeface="Times New Roman" panose="02020603050405020304" pitchFamily="18" charset="0"/>
              </a:rPr>
              <a:t>жол жамылғысын күшейту; қолданыстағы төсемені негіз ретінде қолдану арқылы жетілдірілген төсеме типтерін салу.</a:t>
            </a:r>
            <a:endParaRPr lang="ru-RU" sz="2200" dirty="0">
              <a:latin typeface="Times New Roman" panose="02020603050405020304" pitchFamily="18" charset="0"/>
              <a:cs typeface="Times New Roman" panose="02020603050405020304" pitchFamily="18" charset="0"/>
            </a:endParaRPr>
          </a:p>
          <a:p>
            <a:pPr marL="457200" lvl="1" indent="0">
              <a:buNone/>
            </a:pPr>
            <a:endParaRPr lang="ru-RU" sz="2200" dirty="0"/>
          </a:p>
        </p:txBody>
      </p:sp>
    </p:spTree>
    <p:extLst>
      <p:ext uri="{BB962C8B-B14F-4D97-AF65-F5344CB8AC3E}">
        <p14:creationId xmlns:p14="http://schemas.microsoft.com/office/powerpoint/2010/main" val="1057833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2" name="Заголовок 1"/>
          <p:cNvSpPr>
            <a:spLocks noGrp="1"/>
          </p:cNvSpPr>
          <p:nvPr>
            <p:ph type="title"/>
          </p:nvPr>
        </p:nvSpPr>
        <p:spPr>
          <a:xfrm>
            <a:off x="628649" y="662133"/>
            <a:ext cx="7886700" cy="964910"/>
          </a:xfrm>
        </p:spPr>
        <p:txBody>
          <a:bodyPr>
            <a:normAutofit/>
          </a:bodyPr>
          <a:lstStyle/>
          <a:p>
            <a:r>
              <a:rPr lang="kk-KZ" sz="2400" u="sng" dirty="0">
                <a:latin typeface="Times New Roman" panose="02020603050405020304" pitchFamily="18" charset="0"/>
                <a:cs typeface="Times New Roman" panose="02020603050405020304" pitchFamily="18" charset="0"/>
              </a:rPr>
              <a:t>Автомобиль жолдарын және жол құрылымдарын жөндеу жұмыстары</a:t>
            </a:r>
            <a:endParaRPr lang="ru-RU" sz="2400" u="sng"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28650" y="1627043"/>
            <a:ext cx="7886700" cy="4549920"/>
          </a:xfrm>
        </p:spPr>
        <p:txBody>
          <a:bodyPr>
            <a:noAutofit/>
          </a:bodyPr>
          <a:lstStyle/>
          <a:p>
            <a:pPr marL="0" indent="0">
              <a:buNone/>
            </a:pPr>
            <a:r>
              <a:rPr lang="kk-KZ" sz="2600" u="sng" dirty="0">
                <a:latin typeface="Times New Roman" panose="02020603050405020304" pitchFamily="18" charset="0"/>
                <a:cs typeface="Times New Roman" panose="02020603050405020304" pitchFamily="18" charset="0"/>
              </a:rPr>
              <a:t>Жасанды құрылымдар бойынша:</a:t>
            </a:r>
            <a:endParaRPr lang="ru-RU" sz="26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берілген санатты жол нормасына құрылымдардың габариттері мен жүк көтерімділігін сәйкестендіру;</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көпір үсті жабынының элементтерін (төсеме, суоқшаулағыш, қорғаныс және тегістегіш қабаттар, тротуарлар, қоршаулар, бордюр, деформациялық тігістер) қалпына келтіру, жекелей немесе толық алмастыру;</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аралық құрылымдар және тірек бөліктерінің жеке элементтерін қалпына келтіру, түзету, алмастыру;</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көпірге келу жолдарын түзету, дренаж жасау; </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көпір үстінен су әкетуді қалпына келтіру;</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құбырларды қалпына келтіру, ұзарту және алмастыру;</a:t>
            </a:r>
            <a:endParaRPr lang="ru-RU"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кішкене көпірлерді құбырларға алмастыру.</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4868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2" name="Заголовок 1"/>
          <p:cNvSpPr>
            <a:spLocks noGrp="1"/>
          </p:cNvSpPr>
          <p:nvPr>
            <p:ph type="title"/>
          </p:nvPr>
        </p:nvSpPr>
        <p:spPr>
          <a:xfrm>
            <a:off x="628650" y="500062"/>
            <a:ext cx="7886700" cy="1325563"/>
          </a:xfrm>
        </p:spPr>
        <p:txBody>
          <a:bodyPr>
            <a:normAutofit/>
          </a:bodyPr>
          <a:lstStyle/>
          <a:p>
            <a:r>
              <a:rPr lang="kk-KZ" sz="2400" dirty="0">
                <a:latin typeface="Times New Roman" panose="02020603050405020304" pitchFamily="18" charset="0"/>
                <a:cs typeface="Times New Roman" panose="02020603050405020304" pitchFamily="18" charset="0"/>
              </a:rPr>
              <a:t>Автомобиль жолдарын және жол құрылымдарын күту жұмыстары </a:t>
            </a: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77500" lnSpcReduction="20000"/>
          </a:bodyPr>
          <a:lstStyle/>
          <a:p>
            <a:pPr marL="0" indent="0">
              <a:buNone/>
            </a:pPr>
            <a:r>
              <a:rPr lang="kk-KZ" u="sng" dirty="0">
                <a:latin typeface="Times New Roman" panose="02020603050405020304" pitchFamily="18" charset="0"/>
                <a:cs typeface="Times New Roman" panose="02020603050405020304" pitchFamily="18" charset="0"/>
              </a:rPr>
              <a:t>Жолға бөлінген жолақ, топырақ үйіндісі және су әкету жүйелері бойынша:</a:t>
            </a:r>
            <a:endParaRPr lang="ru-RU" dirty="0">
              <a:latin typeface="Times New Roman" panose="02020603050405020304" pitchFamily="18" charset="0"/>
              <a:cs typeface="Times New Roman" panose="02020603050405020304" pitchFamily="18" charset="0"/>
            </a:endParaRPr>
          </a:p>
          <a:p>
            <a:pPr lvl="0"/>
            <a:r>
              <a:rPr lang="kk-KZ" dirty="0">
                <a:latin typeface="Times New Roman" panose="02020603050405020304" pitchFamily="18" charset="0"/>
                <a:cs typeface="Times New Roman" panose="02020603050405020304" pitchFamily="18" charset="0"/>
              </a:rPr>
              <a:t>жолға бөлінген жолақты, жол жағасын, үйінді құламасы және бөлу жолағын таза ұстау;</a:t>
            </a:r>
            <a:endParaRPr lang="ru-RU" dirty="0">
              <a:latin typeface="Times New Roman" panose="02020603050405020304" pitchFamily="18" charset="0"/>
              <a:cs typeface="Times New Roman" panose="02020603050405020304" pitchFamily="18" charset="0"/>
            </a:endParaRPr>
          </a:p>
          <a:p>
            <a:pPr lvl="0"/>
            <a:r>
              <a:rPr lang="kk-KZ" dirty="0">
                <a:latin typeface="Times New Roman" panose="02020603050405020304" pitchFamily="18" charset="0"/>
                <a:cs typeface="Times New Roman" panose="02020603050405020304" pitchFamily="18" charset="0"/>
              </a:rPr>
              <a:t>шөп шабу және талдарды кесу, жол жағасын кір мен шаңнан тазалау;</a:t>
            </a:r>
            <a:endParaRPr lang="ru-RU" dirty="0">
              <a:latin typeface="Times New Roman" panose="02020603050405020304" pitchFamily="18" charset="0"/>
              <a:cs typeface="Times New Roman" panose="02020603050405020304" pitchFamily="18" charset="0"/>
            </a:endParaRPr>
          </a:p>
          <a:p>
            <a:pPr lvl="0"/>
            <a:r>
              <a:rPr lang="kk-KZ" dirty="0">
                <a:latin typeface="Times New Roman" panose="02020603050405020304" pitchFamily="18" charset="0"/>
                <a:cs typeface="Times New Roman" panose="02020603050405020304" pitchFamily="18" charset="0"/>
              </a:rPr>
              <a:t>су әкету жүйелерінің жұмыс жасау қабілеттілігін әрдайым қалпында ұстау, су ағатын арықтар мен кюветтерді тазалау және пішіндеу;</a:t>
            </a:r>
            <a:endParaRPr lang="ru-RU" dirty="0">
              <a:latin typeface="Times New Roman" panose="02020603050405020304" pitchFamily="18" charset="0"/>
              <a:cs typeface="Times New Roman" panose="02020603050405020304" pitchFamily="18" charset="0"/>
            </a:endParaRPr>
          </a:p>
          <a:p>
            <a:pPr lvl="0"/>
            <a:r>
              <a:rPr lang="kk-KZ" dirty="0">
                <a:latin typeface="Times New Roman" panose="02020603050405020304" pitchFamily="18" charset="0"/>
                <a:cs typeface="Times New Roman" panose="02020603050405020304" pitchFamily="18" charset="0"/>
              </a:rPr>
              <a:t>үйінділер мен қазыңдылар құламаларын пішіндеу және бұзылуларды түзету (қажет жағдайда топырақ қосу арқылы);</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беріктірілмеген жол жағаларын пішіндеу, толықтыру, кесу және нығыздау, ұсақ бұзылулар мен бүлінулерді жою;</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4184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2" name="Заголовок 1"/>
          <p:cNvSpPr>
            <a:spLocks noGrp="1"/>
          </p:cNvSpPr>
          <p:nvPr>
            <p:ph type="title"/>
          </p:nvPr>
        </p:nvSpPr>
        <p:spPr>
          <a:xfrm>
            <a:off x="628650" y="500062"/>
            <a:ext cx="7886700" cy="1325563"/>
          </a:xfrm>
        </p:spPr>
        <p:txBody>
          <a:bodyPr>
            <a:normAutofit/>
          </a:bodyPr>
          <a:lstStyle/>
          <a:p>
            <a:r>
              <a:rPr lang="kk-KZ" sz="2400" dirty="0">
                <a:latin typeface="Times New Roman" panose="02020603050405020304" pitchFamily="18" charset="0"/>
                <a:cs typeface="Times New Roman" panose="02020603050405020304" pitchFamily="18" charset="0"/>
              </a:rPr>
              <a:t>Автомобиль жолдарын және жол құрылымдарын күту жұмыстары </a:t>
            </a: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28650" y="1593272"/>
            <a:ext cx="7886700" cy="5015345"/>
          </a:xfrm>
        </p:spPr>
        <p:txBody>
          <a:bodyPr>
            <a:noAutofit/>
          </a:bodyPr>
          <a:lstStyle/>
          <a:p>
            <a:r>
              <a:rPr lang="kk-KZ" sz="1600" u="sng" dirty="0">
                <a:latin typeface="Times New Roman" panose="02020603050405020304" pitchFamily="18" charset="0"/>
                <a:cs typeface="Times New Roman" panose="02020603050405020304" pitchFamily="18" charset="0"/>
              </a:rPr>
              <a:t>Жол жамылғылары бойынша:</a:t>
            </a:r>
            <a:endParaRPr lang="ru-RU" sz="1600" dirty="0">
              <a:latin typeface="Times New Roman" panose="02020603050405020304" pitchFamily="18" charset="0"/>
              <a:cs typeface="Times New Roman" panose="02020603050405020304" pitchFamily="18" charset="0"/>
            </a:endParaRPr>
          </a:p>
          <a:p>
            <a:pPr lvl="1"/>
            <a:r>
              <a:rPr lang="kk-KZ" sz="1600" dirty="0">
                <a:latin typeface="Times New Roman" panose="02020603050405020304" pitchFamily="18" charset="0"/>
                <a:cs typeface="Times New Roman" panose="02020603050405020304" pitchFamily="18" charset="0"/>
              </a:rPr>
              <a:t>жамылғы төсемесін сыпырындыдан, кірден және шаңнан тазалау;</a:t>
            </a:r>
            <a:endParaRPr lang="ru-RU" sz="1600" dirty="0">
              <a:latin typeface="Times New Roman" panose="02020603050405020304" pitchFamily="18" charset="0"/>
              <a:cs typeface="Times New Roman" panose="02020603050405020304" pitchFamily="18" charset="0"/>
            </a:endParaRPr>
          </a:p>
          <a:p>
            <a:pPr lvl="1"/>
            <a:r>
              <a:rPr lang="kk-KZ" sz="1600" dirty="0">
                <a:latin typeface="Times New Roman" panose="02020603050405020304" pitchFamily="18" charset="0"/>
                <a:cs typeface="Times New Roman" panose="02020603050405020304" pitchFamily="18" charset="0"/>
              </a:rPr>
              <a:t>ұсақ деформациялар мен бұзылуларды жою, барлық төсемелердің жиегін жөндеу, асфальт бетон және цементті бетон төсемелерінде жарықшақтарды бітеу, деформациялық тігістерді қалпына келтіру;</a:t>
            </a:r>
            <a:endParaRPr lang="ru-RU" sz="1600" dirty="0">
              <a:latin typeface="Times New Roman" panose="02020603050405020304" pitchFamily="18" charset="0"/>
              <a:cs typeface="Times New Roman" panose="02020603050405020304" pitchFamily="18" charset="0"/>
            </a:endParaRPr>
          </a:p>
          <a:p>
            <a:pPr lvl="1"/>
            <a:r>
              <a:rPr lang="kk-KZ" sz="1600" dirty="0">
                <a:latin typeface="Times New Roman" panose="02020603050405020304" pitchFamily="18" charset="0"/>
                <a:cs typeface="Times New Roman" panose="02020603050405020304" pitchFamily="18" charset="0"/>
              </a:rPr>
              <a:t>асфальт бетон және цементті бетон төсемелерінің қабыршақтанған телімдерінде эмульсиялы минералды қоспалардан қорғаныс қабатын тұрғызу;</a:t>
            </a:r>
            <a:endParaRPr lang="ru-RU" sz="1600" dirty="0">
              <a:latin typeface="Times New Roman" panose="02020603050405020304" pitchFamily="18" charset="0"/>
              <a:cs typeface="Times New Roman" panose="02020603050405020304" pitchFamily="18" charset="0"/>
            </a:endParaRPr>
          </a:p>
          <a:p>
            <a:pPr lvl="1"/>
            <a:r>
              <a:rPr lang="kk-KZ" sz="1600" dirty="0">
                <a:latin typeface="Times New Roman" panose="02020603050405020304" pitchFamily="18" charset="0"/>
                <a:cs typeface="Times New Roman" panose="02020603050405020304" pitchFamily="18" charset="0"/>
              </a:rPr>
              <a:t>барлық типті жол жамылғылары бетіне беттік өңдеу қабатын жасау;</a:t>
            </a:r>
            <a:endParaRPr lang="ru-RU" sz="1600" dirty="0">
              <a:latin typeface="Times New Roman" panose="02020603050405020304" pitchFamily="18" charset="0"/>
              <a:cs typeface="Times New Roman" panose="02020603050405020304" pitchFamily="18" charset="0"/>
            </a:endParaRPr>
          </a:p>
          <a:p>
            <a:pPr lvl="1"/>
            <a:r>
              <a:rPr lang="kk-KZ" sz="1600" dirty="0">
                <a:latin typeface="Times New Roman" panose="02020603050405020304" pitchFamily="18" charset="0"/>
                <a:cs typeface="Times New Roman" panose="02020603050405020304" pitchFamily="18" charset="0"/>
              </a:rPr>
              <a:t>цементті бетонды төсемелерде жеке тақталарды ауыстыру, көтеру немесе тегістеу; беттік бүлінуден қорғау;</a:t>
            </a:r>
            <a:endParaRPr lang="ru-RU" sz="1600" dirty="0">
              <a:latin typeface="Times New Roman" panose="02020603050405020304" pitchFamily="18" charset="0"/>
              <a:cs typeface="Times New Roman" panose="02020603050405020304" pitchFamily="18" charset="0"/>
            </a:endParaRPr>
          </a:p>
          <a:p>
            <a:pPr lvl="1"/>
            <a:r>
              <a:rPr lang="kk-KZ" sz="1600" dirty="0">
                <a:latin typeface="Times New Roman" panose="02020603050405020304" pitchFamily="18" charset="0"/>
                <a:cs typeface="Times New Roman" panose="02020603050405020304" pitchFamily="18" charset="0"/>
              </a:rPr>
              <a:t>қиыршықтасты және малтатасты төсемелер кескінін қалпына келтіру;</a:t>
            </a:r>
            <a:endParaRPr lang="ru-RU" sz="1600" dirty="0">
              <a:latin typeface="Times New Roman" panose="02020603050405020304" pitchFamily="18" charset="0"/>
              <a:cs typeface="Times New Roman" panose="02020603050405020304" pitchFamily="18" charset="0"/>
            </a:endParaRPr>
          </a:p>
          <a:p>
            <a:pPr lvl="1"/>
            <a:r>
              <a:rPr lang="kk-KZ" sz="1600" dirty="0">
                <a:latin typeface="Times New Roman" panose="02020603050405020304" pitchFamily="18" charset="0"/>
                <a:cs typeface="Times New Roman" panose="02020603050405020304" pitchFamily="18" charset="0"/>
              </a:rPr>
              <a:t>топырақ жолдарын пішіндеу, бойлық кескінін қалпына келтіру және қиыршықтас, малтатас, қож немесе басқа материалдармен жүру бөлігін жақсарту;</a:t>
            </a:r>
            <a:endParaRPr lang="ru-RU" sz="1600" dirty="0">
              <a:latin typeface="Times New Roman" panose="02020603050405020304" pitchFamily="18" charset="0"/>
              <a:cs typeface="Times New Roman" panose="02020603050405020304" pitchFamily="18" charset="0"/>
            </a:endParaRPr>
          </a:p>
          <a:p>
            <a:pPr lvl="1"/>
            <a:r>
              <a:rPr lang="kk-KZ" sz="1600" dirty="0">
                <a:latin typeface="Times New Roman" panose="02020603050405020304" pitchFamily="18" charset="0"/>
                <a:cs typeface="Times New Roman" panose="02020603050405020304" pitchFamily="18" charset="0"/>
              </a:rPr>
              <a:t>жолды шаңсыздандыру;</a:t>
            </a:r>
            <a:endParaRPr lang="ru-RU" sz="1600" dirty="0">
              <a:latin typeface="Times New Roman" panose="02020603050405020304" pitchFamily="18" charset="0"/>
              <a:cs typeface="Times New Roman" panose="02020603050405020304" pitchFamily="18" charset="0"/>
            </a:endParaRPr>
          </a:p>
          <a:p>
            <a:pPr lvl="1"/>
            <a:r>
              <a:rPr lang="kk-KZ" sz="1600" dirty="0">
                <a:latin typeface="Times New Roman" panose="02020603050405020304" pitchFamily="18" charset="0"/>
                <a:cs typeface="Times New Roman" panose="02020603050405020304" pitchFamily="18" charset="0"/>
              </a:rPr>
              <a:t>битум терлеуінен пайда болған тайғанақты жою;</a:t>
            </a:r>
            <a:endParaRPr lang="ru-RU" sz="1600" dirty="0">
              <a:latin typeface="Times New Roman" panose="02020603050405020304" pitchFamily="18" charset="0"/>
              <a:cs typeface="Times New Roman" panose="02020603050405020304" pitchFamily="18" charset="0"/>
            </a:endParaRPr>
          </a:p>
          <a:p>
            <a:pPr lvl="1"/>
            <a:r>
              <a:rPr lang="kk-KZ" sz="1600" dirty="0">
                <a:latin typeface="Times New Roman" panose="02020603050405020304" pitchFamily="18" charset="0"/>
                <a:cs typeface="Times New Roman" panose="02020603050405020304" pitchFamily="18" charset="0"/>
              </a:rPr>
              <a:t>ісінетін жол телімдерін қадағалау;</a:t>
            </a:r>
            <a:endParaRPr lang="ru-RU" sz="1600" dirty="0">
              <a:latin typeface="Times New Roman" panose="02020603050405020304" pitchFamily="18" charset="0"/>
              <a:cs typeface="Times New Roman" panose="02020603050405020304" pitchFamily="18" charset="0"/>
            </a:endParaRPr>
          </a:p>
          <a:p>
            <a:pPr lvl="1"/>
            <a:r>
              <a:rPr lang="kk-KZ" sz="1600" dirty="0">
                <a:latin typeface="Times New Roman" panose="02020603050405020304" pitchFamily="18" charset="0"/>
                <a:cs typeface="Times New Roman" panose="02020603050405020304" pitchFamily="18" charset="0"/>
              </a:rPr>
              <a:t>жолды қардан тазалау</a:t>
            </a:r>
            <a:r>
              <a:rPr lang="kk-KZ" sz="1600" dirty="0" smtClean="0">
                <a:latin typeface="Times New Roman" panose="02020603050405020304" pitchFamily="18" charset="0"/>
                <a:cs typeface="Times New Roman" panose="02020603050405020304" pitchFamily="18" charset="0"/>
              </a:rPr>
              <a:t>;</a:t>
            </a:r>
          </a:p>
          <a:p>
            <a:pPr lvl="1"/>
            <a:r>
              <a:rPr lang="kk-KZ" sz="1600" dirty="0">
                <a:latin typeface="Times New Roman" panose="02020603050405020304" pitchFamily="18" charset="0"/>
                <a:cs typeface="Times New Roman" panose="02020603050405020304" pitchFamily="18" charset="0"/>
              </a:rPr>
              <a:t>қысқы тайғанақпен </a:t>
            </a:r>
            <a:r>
              <a:rPr lang="kk-KZ" sz="1600" dirty="0" smtClean="0">
                <a:latin typeface="Times New Roman" panose="02020603050405020304" pitchFamily="18" charset="0"/>
                <a:cs typeface="Times New Roman" panose="02020603050405020304" pitchFamily="18" charset="0"/>
              </a:rPr>
              <a:t>күрес</a:t>
            </a:r>
            <a:r>
              <a:rPr lang="ru-RU" sz="1600" dirty="0">
                <a:latin typeface="Times New Roman" panose="02020603050405020304" pitchFamily="18" charset="0"/>
                <a:cs typeface="Times New Roman" panose="02020603050405020304" pitchFamily="18" charset="0"/>
              </a:rPr>
              <a:t>.</a:t>
            </a:r>
            <a:endParaRPr lang="kk-KZ" sz="16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82293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2" name="Заголовок 1"/>
          <p:cNvSpPr>
            <a:spLocks noGrp="1"/>
          </p:cNvSpPr>
          <p:nvPr>
            <p:ph type="title"/>
          </p:nvPr>
        </p:nvSpPr>
        <p:spPr>
          <a:xfrm>
            <a:off x="628650" y="500062"/>
            <a:ext cx="7886700" cy="1325563"/>
          </a:xfrm>
        </p:spPr>
        <p:txBody>
          <a:bodyPr>
            <a:normAutofit/>
          </a:bodyPr>
          <a:lstStyle/>
          <a:p>
            <a:r>
              <a:rPr lang="kk-KZ" sz="2400" dirty="0">
                <a:latin typeface="Times New Roman" panose="02020603050405020304" pitchFamily="18" charset="0"/>
                <a:cs typeface="Times New Roman" panose="02020603050405020304" pitchFamily="18" charset="0"/>
              </a:rPr>
              <a:t>Автомобиль жолдарын және жол құрылымдарын күту жұмыстары </a:t>
            </a: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28650" y="1468582"/>
            <a:ext cx="7886700" cy="4708381"/>
          </a:xfrm>
        </p:spPr>
        <p:txBody>
          <a:bodyPr>
            <a:noAutofit/>
          </a:bodyPr>
          <a:lstStyle/>
          <a:p>
            <a:pPr marL="0" indent="0">
              <a:buNone/>
            </a:pPr>
            <a:r>
              <a:rPr lang="kk-KZ" sz="1400" u="sng" dirty="0">
                <a:latin typeface="Times New Roman" panose="02020603050405020304" pitchFamily="18" charset="0"/>
                <a:cs typeface="Times New Roman" panose="02020603050405020304" pitchFamily="18" charset="0"/>
              </a:rPr>
              <a:t>Жасанды ғимараттар бойынша</a:t>
            </a:r>
            <a:r>
              <a:rPr lang="kk-KZ" sz="1400" b="1" u="sng" dirty="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a:p>
            <a:pPr lvl="0"/>
            <a:r>
              <a:rPr lang="kk-KZ" sz="1400" dirty="0">
                <a:latin typeface="Times New Roman" panose="02020603050405020304" pitchFamily="18" charset="0"/>
                <a:cs typeface="Times New Roman" panose="02020603050405020304" pitchFamily="18" charset="0"/>
              </a:rPr>
              <a:t>көпір элементтерін, ферма астындығы алаңшаны, тірек бөліктерін, аралық конструкциялардың элементтерін, тіректерді, құбырларды, тоннельдерді және басқа ғимараттарды кірден тазалау</a:t>
            </a:r>
            <a:r>
              <a:rPr lang="kk-KZ" sz="1400" u="sng" dirty="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a:p>
            <a:pPr lvl="0"/>
            <a:r>
              <a:rPr lang="kk-KZ" sz="1400" dirty="0">
                <a:latin typeface="Times New Roman" panose="02020603050405020304" pitchFamily="18" charset="0"/>
                <a:cs typeface="Times New Roman" panose="02020603050405020304" pitchFamily="18" charset="0"/>
              </a:rPr>
              <a:t>конустарды және құламаларды тазалау, реттеуші құрылымдарды нығайту; көпір асты және құбырларға келетін арналарды тазалау</a:t>
            </a:r>
            <a:r>
              <a:rPr lang="kk-KZ" sz="1400" u="sng" dirty="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a:p>
            <a:pPr lvl="0"/>
            <a:r>
              <a:rPr lang="kk-KZ" sz="1400" dirty="0">
                <a:latin typeface="Times New Roman" panose="02020603050405020304" pitchFamily="18" charset="0"/>
                <a:cs typeface="Times New Roman" panose="02020603050405020304" pitchFamily="18" charset="0"/>
              </a:rPr>
              <a:t>аралық құрымдардың, тіректердің, көпір өткелінің, жарықтандыру тіректерерінің, тірегіш қабырғалардың, құбырлар және тоннельдердің жеке элементтерінің бүлінулері мен ақауларын қалпына келтіру (жарықшақтар мен ойықтарды бітеу, бетонның қорғаныс қабатын қалпына келтіру, суоқшаулағыштарды түзету және т.б.);</a:t>
            </a:r>
            <a:endParaRPr lang="ru-RU" sz="1400" dirty="0">
              <a:latin typeface="Times New Roman" panose="02020603050405020304" pitchFamily="18" charset="0"/>
              <a:cs typeface="Times New Roman" panose="02020603050405020304" pitchFamily="18" charset="0"/>
            </a:endParaRPr>
          </a:p>
          <a:p>
            <a:pPr lvl="0"/>
            <a:r>
              <a:rPr lang="kk-KZ" sz="1400" dirty="0">
                <a:latin typeface="Times New Roman" panose="02020603050405020304" pitchFamily="18" charset="0"/>
                <a:cs typeface="Times New Roman" panose="02020603050405020304" pitchFamily="18" charset="0"/>
              </a:rPr>
              <a:t>антисептиктеу, аралық құрылымдарды, тіректерді және басқа да элементтерді бояу және қорғаныс қабаттармен жабу</a:t>
            </a:r>
            <a:r>
              <a:rPr lang="kk-KZ" sz="1400" u="sng" dirty="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a:p>
            <a:pPr lvl="0"/>
            <a:r>
              <a:rPr lang="kk-KZ" sz="1400" dirty="0">
                <a:latin typeface="Times New Roman" panose="02020603050405020304" pitchFamily="18" charset="0"/>
                <a:cs typeface="Times New Roman" panose="02020603050405020304" pitchFamily="18" charset="0"/>
              </a:rPr>
              <a:t>мұз және су тасқынын өткізу, қар мен мұздан тазарту</a:t>
            </a:r>
            <a:r>
              <a:rPr lang="kk-KZ" sz="1400" u="sng" dirty="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a:p>
            <a:pPr lvl="0"/>
            <a:r>
              <a:rPr lang="kk-KZ" sz="1400" dirty="0">
                <a:latin typeface="Times New Roman" panose="02020603050405020304" pitchFamily="18" charset="0"/>
                <a:cs typeface="Times New Roman" panose="02020603050405020304" pitchFamily="18" charset="0"/>
              </a:rPr>
              <a:t>кішкентай көпірлер мен құбырларды тесіктерін ашу және жабу</a:t>
            </a:r>
            <a:r>
              <a:rPr lang="kk-KZ" sz="1400" u="sng" dirty="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a:p>
            <a:pPr lvl="0"/>
            <a:r>
              <a:rPr lang="kk-KZ" sz="1400" dirty="0">
                <a:latin typeface="Times New Roman" panose="02020603050405020304" pitchFamily="18" charset="0"/>
                <a:cs typeface="Times New Roman" panose="02020603050405020304" pitchFamily="18" charset="0"/>
              </a:rPr>
              <a:t>жолдар мен жол ғимараттарын су басудан, тозудан, орман өрттерінен және қар көшкінінен қорғайтын алдын алу жұмыстары</a:t>
            </a:r>
            <a:r>
              <a:rPr lang="kk-KZ" sz="1400" u="sng" dirty="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a:p>
            <a:pPr lvl="0"/>
            <a:r>
              <a:rPr lang="kk-KZ" sz="1400" dirty="0">
                <a:latin typeface="Times New Roman" panose="02020603050405020304" pitchFamily="18" charset="0"/>
                <a:cs typeface="Times New Roman" panose="02020603050405020304" pitchFamily="18" charset="0"/>
              </a:rPr>
              <a:t>паромдық өткелдерге техникалық қызмет көрсету және күту; паромдарды тиеу, көшіру және түсіру, айлақ биіктігін реттеу және т.б.</a:t>
            </a:r>
            <a:r>
              <a:rPr lang="kk-KZ" sz="1400" u="sng" dirty="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a:p>
            <a:pPr lvl="0"/>
            <a:r>
              <a:rPr lang="kk-KZ" sz="1400" dirty="0">
                <a:latin typeface="Times New Roman" panose="02020603050405020304" pitchFamily="18" charset="0"/>
                <a:cs typeface="Times New Roman" panose="02020603050405020304" pitchFamily="18" charset="0"/>
              </a:rPr>
              <a:t>қалқымалы көпірлерге қызмет көосету;</a:t>
            </a:r>
            <a:endParaRPr lang="ru-RU" sz="1400" dirty="0">
              <a:latin typeface="Times New Roman" panose="02020603050405020304" pitchFamily="18" charset="0"/>
              <a:cs typeface="Times New Roman" panose="02020603050405020304" pitchFamily="18" charset="0"/>
            </a:endParaRPr>
          </a:p>
          <a:p>
            <a:pPr lvl="0"/>
            <a:r>
              <a:rPr lang="kk-KZ" sz="1400" dirty="0">
                <a:latin typeface="Times New Roman" panose="02020603050405020304" pitchFamily="18" charset="0"/>
                <a:cs typeface="Times New Roman" panose="02020603050405020304" pitchFamily="18" charset="0"/>
              </a:rPr>
              <a:t>маусымдық (уақытша) құрылыстарды жинау және бөлшектеу</a:t>
            </a:r>
            <a:r>
              <a:rPr lang="kk-KZ" sz="1400" u="sng" dirty="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454918"/>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TotalTime>
  <Words>1011</Words>
  <Application>Microsoft Office PowerPoint</Application>
  <PresentationFormat>Экран (4:3)</PresentationFormat>
  <Paragraphs>68</Paragraphs>
  <Slides>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9</vt:i4>
      </vt:variant>
    </vt:vector>
  </HeadingPairs>
  <TitlesOfParts>
    <vt:vector size="14" baseType="lpstr">
      <vt:lpstr>Arial</vt:lpstr>
      <vt:lpstr>Calibri</vt:lpstr>
      <vt:lpstr>Calibri Light</vt:lpstr>
      <vt:lpstr>Times New Roman</vt:lpstr>
      <vt:lpstr>Тема Office</vt:lpstr>
      <vt:lpstr>ЖОЛ-ЖӨНДЕУ ЖҰМЫСТАРЫНЫҢ ТҮРГЕ БӨЛІНУІ</vt:lpstr>
      <vt:lpstr>Презентация PowerPoint</vt:lpstr>
      <vt:lpstr>Презентация PowerPoint</vt:lpstr>
      <vt:lpstr>Автомобиль жолдарын және жол құрылымдарын жөндеу жұмыстары</vt:lpstr>
      <vt:lpstr>Автомобиль жолдарын және жол құрылымдарын жөндеу жұмыстары</vt:lpstr>
      <vt:lpstr>Автомобиль жолдарын және жол құрылымдарын жөндеу жұмыстары</vt:lpstr>
      <vt:lpstr>Автомобиль жолдарын және жол құрылымдарын күту жұмыстары </vt:lpstr>
      <vt:lpstr>Автомобиль жолдарын және жол құрылымдарын күту жұмыстары </vt:lpstr>
      <vt:lpstr>Автомобиль жолдарын және жол құрылымдарын күту жұмыстары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Bakytbek</dc:creator>
  <cp:lastModifiedBy>Bakytbek</cp:lastModifiedBy>
  <cp:revision>3</cp:revision>
  <dcterms:created xsi:type="dcterms:W3CDTF">2018-02-18T19:14:30Z</dcterms:created>
  <dcterms:modified xsi:type="dcterms:W3CDTF">2018-02-18T19:42:45Z</dcterms:modified>
</cp:coreProperties>
</file>